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5143500" cx="9144000"/>
  <p:notesSz cx="6858000" cy="9144000"/>
  <p:embeddedFontLst>
    <p:embeddedFont>
      <p:font typeface="Proxima Nova"/>
      <p:regular r:id="rId14"/>
      <p:bold r:id="rId15"/>
      <p:italic r:id="rId16"/>
      <p:boldItalic r:id="rId17"/>
    </p:embeddedFont>
    <p:embeddedFont>
      <p:font typeface="Lato"/>
      <p:regular r:id="rId18"/>
      <p:bold r:id="rId19"/>
      <p:italic r:id="rId20"/>
      <p:boldItalic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21" Type="http://schemas.openxmlformats.org/officeDocument/2006/relationships/font" Target="fonts/Lato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ProximaNova-bold.fntdata"/><Relationship Id="rId14" Type="http://schemas.openxmlformats.org/officeDocument/2006/relationships/font" Target="fonts/ProximaNova-regular.fntdata"/><Relationship Id="rId17" Type="http://schemas.openxmlformats.org/officeDocument/2006/relationships/font" Target="fonts/ProximaNova-boldItalic.fntdata"/><Relationship Id="rId16" Type="http://schemas.openxmlformats.org/officeDocument/2006/relationships/font" Target="fonts/ProximaNova-italic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Lato-bold.fntdata"/><Relationship Id="rId6" Type="http://schemas.openxmlformats.org/officeDocument/2006/relationships/slide" Target="slides/slide1.xml"/><Relationship Id="rId18" Type="http://schemas.openxmlformats.org/officeDocument/2006/relationships/font" Target="fonts/Lato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13fc59d0287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13fc59d0287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13fc59d0287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13fc59d0287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13fc59d0287_0_2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13fc59d0287_0_2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4a73e1e7c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24a73e1e7c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3fc59d0287_0_5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13fc59d0287_0_5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24a73e1e7c8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24a73e1e7c8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3fc59d0287_0_6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13fc59d0287_0_6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" name="Google Shape;11;p2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Google Shape;15;p3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" name="Google Shape;16;p3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9"/>
          <p:cNvSpPr txBox="1"/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pearmin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Relationship Id="rId4" Type="http://schemas.openxmlformats.org/officeDocument/2006/relationships/image" Target="../media/image3.jpg"/><Relationship Id="rId5" Type="http://schemas.openxmlformats.org/officeDocument/2006/relationships/image" Target="../media/image6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Relationship Id="rId4" Type="http://schemas.openxmlformats.org/officeDocument/2006/relationships/image" Target="../media/image9.png"/><Relationship Id="rId5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image" Target="../media/image11.png"/><Relationship Id="rId5" Type="http://schemas.openxmlformats.org/officeDocument/2006/relationships/image" Target="../media/image13.png"/><Relationship Id="rId6" Type="http://schemas.openxmlformats.org/officeDocument/2006/relationships/image" Target="../media/image1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github.com/JamesLeeCY/BXF_NDA.git" TargetMode="External"/><Relationship Id="rId4" Type="http://schemas.openxmlformats.org/officeDocument/2006/relationships/hyperlink" Target="https://doi.org/10.3758/s13428-012-0210-4" TargetMode="External"/><Relationship Id="rId5" Type="http://schemas.openxmlformats.org/officeDocument/2006/relationships/hyperlink" Target="https://doi.org/10.3758/s13428-012-0314-x" TargetMode="External"/><Relationship Id="rId6" Type="http://schemas.openxmlformats.org/officeDocument/2006/relationships/hyperlink" Target="https://doi.org/10.1093/scan/nsz037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idx="1" type="subTitle"/>
          </p:nvPr>
        </p:nvSpPr>
        <p:spPr>
          <a:xfrm>
            <a:off x="729627" y="3111638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Times New Roman"/>
                <a:ea typeface="Times New Roman"/>
                <a:cs typeface="Times New Roman"/>
                <a:sym typeface="Times New Roman"/>
              </a:rPr>
              <a:t>Chun Yi, Lee - Taiwan, NTU, 2023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0" name="Google Shape;60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888743"/>
            <a:ext cx="3200674" cy="128120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3"/>
          <p:cNvSpPr txBox="1"/>
          <p:nvPr/>
        </p:nvSpPr>
        <p:spPr>
          <a:xfrm>
            <a:off x="727950" y="1982950"/>
            <a:ext cx="76881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300">
                <a:solidFill>
                  <a:schemeClr val="lt1"/>
                </a:solidFill>
              </a:rPr>
              <a:t>The Neural mechanism of Nature-based intervention with Environmental information of Forest</a:t>
            </a:r>
            <a:endParaRPr b="1" sz="23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Background</a:t>
            </a:r>
            <a:endParaRPr/>
          </a:p>
        </p:txBody>
      </p:sp>
      <p:pic>
        <p:nvPicPr>
          <p:cNvPr id="67" name="Google Shape;67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22846" y="0"/>
            <a:ext cx="372115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4"/>
          <p:cNvSpPr txBox="1"/>
          <p:nvPr>
            <p:ph type="title"/>
          </p:nvPr>
        </p:nvSpPr>
        <p:spPr>
          <a:xfrm>
            <a:off x="0" y="1351414"/>
            <a:ext cx="3610800" cy="11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-GB" sz="1400"/>
              <a:t>Nature and mental health</a:t>
            </a:r>
            <a:endParaRPr b="1" sz="1400"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-GB" sz="1400"/>
              <a:t>Environmental preference</a:t>
            </a:r>
            <a:endParaRPr b="1" sz="1400"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-GB" sz="1400"/>
              <a:t>Brain functional connectivity</a:t>
            </a:r>
            <a:endParaRPr b="1" sz="1400"/>
          </a:p>
        </p:txBody>
      </p:sp>
      <p:pic>
        <p:nvPicPr>
          <p:cNvPr id="69" name="Google Shape;69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26900" y="2884200"/>
            <a:ext cx="2695949" cy="2259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3543250"/>
            <a:ext cx="2811525" cy="160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Objectives</a:t>
            </a:r>
            <a:endParaRPr/>
          </a:p>
        </p:txBody>
      </p:sp>
      <p:sp>
        <p:nvSpPr>
          <p:cNvPr id="76" name="Google Shape;76;p15"/>
          <p:cNvSpPr txBox="1"/>
          <p:nvPr/>
        </p:nvSpPr>
        <p:spPr>
          <a:xfrm>
            <a:off x="422200" y="1017725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b="1" lang="en-GB" sz="1600"/>
              <a:t>How the neural process of nature environment and urban environment information in different individuals</a:t>
            </a:r>
            <a:endParaRPr sz="1600"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-GB"/>
              <a:t>Evaluate how the environmental information be processed in brain with Naturalistic Stimuli Paradigm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-GB"/>
              <a:t>Identify the role of ventromedial prefrontal cortex (vmPFC) play in the environmental preference with Intersubject Correlation method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-GB"/>
              <a:t>Explore whether the default mode network (DMN) can modulate the effect of nature-based intervention with Functional Alignment method</a:t>
            </a:r>
            <a:endParaRPr sz="15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77" name="Google Shape;77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207562"/>
            <a:ext cx="1704944" cy="93593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3150050"/>
            <a:ext cx="1704945" cy="937701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5"/>
          <p:cNvSpPr/>
          <p:nvPr/>
        </p:nvSpPr>
        <p:spPr>
          <a:xfrm>
            <a:off x="1768719" y="3359938"/>
            <a:ext cx="1004100" cy="5181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Urban  video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15"/>
          <p:cNvSpPr/>
          <p:nvPr/>
        </p:nvSpPr>
        <p:spPr>
          <a:xfrm>
            <a:off x="5537003" y="3359948"/>
            <a:ext cx="1457400" cy="5181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More noise information in VMPFC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15"/>
          <p:cNvSpPr/>
          <p:nvPr/>
        </p:nvSpPr>
        <p:spPr>
          <a:xfrm>
            <a:off x="3005563" y="3359938"/>
            <a:ext cx="1004100" cy="5181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visual cortex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15"/>
          <p:cNvSpPr/>
          <p:nvPr/>
        </p:nvSpPr>
        <p:spPr>
          <a:xfrm>
            <a:off x="4284216" y="3359938"/>
            <a:ext cx="1004100" cy="5181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More prediction error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15"/>
          <p:cNvSpPr/>
          <p:nvPr/>
        </p:nvSpPr>
        <p:spPr>
          <a:xfrm>
            <a:off x="7242794" y="3359948"/>
            <a:ext cx="1530300" cy="5181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Slower alignment rate in DMN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15"/>
          <p:cNvSpPr/>
          <p:nvPr/>
        </p:nvSpPr>
        <p:spPr>
          <a:xfrm>
            <a:off x="2807525" y="3559768"/>
            <a:ext cx="169500" cy="117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15"/>
          <p:cNvSpPr/>
          <p:nvPr/>
        </p:nvSpPr>
        <p:spPr>
          <a:xfrm>
            <a:off x="4038686" y="3559768"/>
            <a:ext cx="169500" cy="117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15"/>
          <p:cNvSpPr/>
          <p:nvPr/>
        </p:nvSpPr>
        <p:spPr>
          <a:xfrm>
            <a:off x="5328147" y="3559768"/>
            <a:ext cx="169500" cy="117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15"/>
          <p:cNvSpPr/>
          <p:nvPr/>
        </p:nvSpPr>
        <p:spPr>
          <a:xfrm>
            <a:off x="7033950" y="3559768"/>
            <a:ext cx="169500" cy="117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15"/>
          <p:cNvSpPr/>
          <p:nvPr/>
        </p:nvSpPr>
        <p:spPr>
          <a:xfrm>
            <a:off x="1768719" y="4416576"/>
            <a:ext cx="1004100" cy="5181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Nature video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15"/>
          <p:cNvSpPr/>
          <p:nvPr/>
        </p:nvSpPr>
        <p:spPr>
          <a:xfrm>
            <a:off x="5537003" y="4416586"/>
            <a:ext cx="1457400" cy="5181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Less noise information in VMPFC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15"/>
          <p:cNvSpPr/>
          <p:nvPr/>
        </p:nvSpPr>
        <p:spPr>
          <a:xfrm>
            <a:off x="3005563" y="4416576"/>
            <a:ext cx="1004100" cy="5181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visual cortex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15"/>
          <p:cNvSpPr/>
          <p:nvPr/>
        </p:nvSpPr>
        <p:spPr>
          <a:xfrm>
            <a:off x="4284216" y="4416576"/>
            <a:ext cx="1004100" cy="5181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less prediction error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15"/>
          <p:cNvSpPr/>
          <p:nvPr/>
        </p:nvSpPr>
        <p:spPr>
          <a:xfrm>
            <a:off x="7242794" y="4416586"/>
            <a:ext cx="1530300" cy="5181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Faster alignment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rate in DMN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15"/>
          <p:cNvSpPr/>
          <p:nvPr/>
        </p:nvSpPr>
        <p:spPr>
          <a:xfrm>
            <a:off x="2807525" y="4616405"/>
            <a:ext cx="169500" cy="117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15"/>
          <p:cNvSpPr/>
          <p:nvPr/>
        </p:nvSpPr>
        <p:spPr>
          <a:xfrm>
            <a:off x="4038686" y="4616405"/>
            <a:ext cx="169500" cy="117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15"/>
          <p:cNvSpPr/>
          <p:nvPr/>
        </p:nvSpPr>
        <p:spPr>
          <a:xfrm>
            <a:off x="5328147" y="4616405"/>
            <a:ext cx="169500" cy="117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15"/>
          <p:cNvSpPr/>
          <p:nvPr/>
        </p:nvSpPr>
        <p:spPr>
          <a:xfrm>
            <a:off x="7033950" y="4616405"/>
            <a:ext cx="169500" cy="117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 &amp; Tools &amp; Methods: </a:t>
            </a:r>
            <a:endParaRPr/>
          </a:p>
        </p:txBody>
      </p:sp>
      <p:pic>
        <p:nvPicPr>
          <p:cNvPr id="102" name="Google Shape;102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67005" y="1576100"/>
            <a:ext cx="2767671" cy="231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46899" y="1811098"/>
            <a:ext cx="2596200" cy="1912975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6"/>
          <p:cNvSpPr/>
          <p:nvPr/>
        </p:nvSpPr>
        <p:spPr>
          <a:xfrm>
            <a:off x="6246908" y="1268300"/>
            <a:ext cx="2283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Inter-Subject Correlation</a:t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/>
              <a:t>Functional Alignment</a:t>
            </a:r>
            <a:endParaRPr b="1" sz="1200"/>
          </a:p>
        </p:txBody>
      </p:sp>
      <p:sp>
        <p:nvSpPr>
          <p:cNvPr id="105" name="Google Shape;105;p16"/>
          <p:cNvSpPr/>
          <p:nvPr/>
        </p:nvSpPr>
        <p:spPr>
          <a:xfrm>
            <a:off x="3452400" y="1268300"/>
            <a:ext cx="2596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/>
              <a:t>Naturalistic paradigms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6"/>
          <p:cNvSpPr txBox="1"/>
          <p:nvPr/>
        </p:nvSpPr>
        <p:spPr>
          <a:xfrm>
            <a:off x="0" y="1255750"/>
            <a:ext cx="3300900" cy="17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rgbClr val="000000"/>
                </a:solidFill>
              </a:rPr>
              <a:t>Data:</a:t>
            </a:r>
            <a:endParaRPr b="1" sz="11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000000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en-GB" sz="1100">
                <a:solidFill>
                  <a:srgbClr val="000000"/>
                </a:solidFill>
              </a:rPr>
              <a:t>Location:</a:t>
            </a:r>
            <a:r>
              <a:rPr b="1" lang="en-GB" sz="1100"/>
              <a:t> </a:t>
            </a:r>
            <a:r>
              <a:rPr b="1" lang="en-GB" sz="1100">
                <a:solidFill>
                  <a:srgbClr val="000000"/>
                </a:solidFill>
              </a:rPr>
              <a:t>Taiwan Mind &amp; Brain Imaging Center at National Chengchi University</a:t>
            </a:r>
            <a:endParaRPr b="1" sz="1100">
              <a:solidFill>
                <a:srgbClr val="000000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en-GB" sz="1100">
                <a:solidFill>
                  <a:srgbClr val="000000"/>
                </a:solidFill>
              </a:rPr>
              <a:t>Participants:</a:t>
            </a:r>
            <a:r>
              <a:rPr b="1" lang="en-GB" sz="1100"/>
              <a:t> </a:t>
            </a:r>
            <a:r>
              <a:rPr b="1" lang="en-GB" sz="1100">
                <a:solidFill>
                  <a:srgbClr val="000000"/>
                </a:solidFill>
              </a:rPr>
              <a:t>N = 60 (30 pro-nature, 30 pro-urban)</a:t>
            </a:r>
            <a:endParaRPr b="1" sz="1100">
              <a:solidFill>
                <a:srgbClr val="000000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en-GB" sz="1100">
                <a:solidFill>
                  <a:srgbClr val="000000"/>
                </a:solidFill>
              </a:rPr>
              <a:t>Stimulus:</a:t>
            </a:r>
            <a:r>
              <a:rPr b="1" lang="en-GB" sz="1100"/>
              <a:t> </a:t>
            </a:r>
            <a:r>
              <a:rPr b="1" lang="en-GB" sz="1100">
                <a:solidFill>
                  <a:srgbClr val="000000"/>
                </a:solidFill>
              </a:rPr>
              <a:t>10 min video with 5 scenes for both natural and urban environment</a:t>
            </a:r>
            <a:endParaRPr b="1" sz="11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000000"/>
              </a:solidFill>
            </a:endParaRPr>
          </a:p>
        </p:txBody>
      </p:sp>
      <p:sp>
        <p:nvSpPr>
          <p:cNvPr id="107" name="Google Shape;107;p16"/>
          <p:cNvSpPr txBox="1"/>
          <p:nvPr/>
        </p:nvSpPr>
        <p:spPr>
          <a:xfrm>
            <a:off x="-38400" y="2715300"/>
            <a:ext cx="3377700" cy="13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/>
              <a:t>Tools:</a:t>
            </a:r>
            <a:endParaRPr b="1"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en-GB" sz="1100"/>
              <a:t>HeuDiConv for BIDS</a:t>
            </a:r>
            <a:endParaRPr b="1"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en-GB" sz="1100"/>
              <a:t>fMRIPrep for preprocessing</a:t>
            </a:r>
            <a:endParaRPr b="1"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en-GB" sz="1100"/>
              <a:t>Pliers package for automated feature extraction</a:t>
            </a:r>
            <a:endParaRPr b="1"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Results</a:t>
            </a:r>
            <a:endParaRPr/>
          </a:p>
        </p:txBody>
      </p:sp>
      <p:sp>
        <p:nvSpPr>
          <p:cNvPr id="113" name="Google Shape;113;p17"/>
          <p:cNvSpPr txBox="1"/>
          <p:nvPr>
            <p:ph idx="1" type="body"/>
          </p:nvPr>
        </p:nvSpPr>
        <p:spPr>
          <a:xfrm>
            <a:off x="311700" y="1076275"/>
            <a:ext cx="8520600" cy="162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 sz="1500"/>
              <a:t>Convert the raw dicom files into BIDS format by HeuDiConv tools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 sz="1500"/>
              <a:t>Create a container in server to isolate the process and manage packages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 sz="1500"/>
              <a:t>Preprocessed the nifti files with fMRIPrep as a Robust Preprocessing Pipeline for fMRI Data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 sz="1500"/>
              <a:t>Try to </a:t>
            </a:r>
            <a:r>
              <a:rPr lang="en-GB" sz="1500"/>
              <a:t>automated extract the features from environment stimuli with pliers package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 sz="1500"/>
              <a:t>Try to analyze the whole brain Intersubject Correlation and Functional Alignment between different participants with certain environmental preference</a:t>
            </a:r>
            <a:endParaRPr sz="1500"/>
          </a:p>
        </p:txBody>
      </p:sp>
      <p:pic>
        <p:nvPicPr>
          <p:cNvPr id="114" name="Google Shape;11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50" y="3426000"/>
            <a:ext cx="2994413" cy="162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58025" y="2773975"/>
            <a:ext cx="2191749" cy="2271076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7"/>
          <p:cNvSpPr/>
          <p:nvPr/>
        </p:nvSpPr>
        <p:spPr>
          <a:xfrm>
            <a:off x="311700" y="2908725"/>
            <a:ext cx="2596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/>
              <a:t>Demo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7" name="Google Shape;117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0" y="3174347"/>
            <a:ext cx="4572002" cy="18253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Deliverables</a:t>
            </a:r>
            <a:endParaRPr/>
          </a:p>
        </p:txBody>
      </p:sp>
      <p:sp>
        <p:nvSpPr>
          <p:cNvPr id="123" name="Google Shape;123;p18"/>
          <p:cNvSpPr txBox="1"/>
          <p:nvPr>
            <p:ph idx="1" type="body"/>
          </p:nvPr>
        </p:nvSpPr>
        <p:spPr>
          <a:xfrm>
            <a:off x="311700" y="1152475"/>
            <a:ext cx="8520600" cy="96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 sz="1300"/>
              <a:t>Analysis workflow</a:t>
            </a:r>
            <a:endParaRPr sz="1300"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 sz="1300"/>
              <a:t>Code script</a:t>
            </a:r>
            <a:endParaRPr sz="1300"/>
          </a:p>
        </p:txBody>
      </p:sp>
      <p:pic>
        <p:nvPicPr>
          <p:cNvPr id="124" name="Google Shape;12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19650" y="0"/>
            <a:ext cx="5777326" cy="126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20975" y="1345637"/>
            <a:ext cx="3223025" cy="180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3147691"/>
            <a:ext cx="4572000" cy="19958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72000" y="3117851"/>
            <a:ext cx="4571998" cy="2014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Conclusion</a:t>
            </a:r>
            <a:endParaRPr/>
          </a:p>
        </p:txBody>
      </p:sp>
      <p:sp>
        <p:nvSpPr>
          <p:cNvPr id="133" name="Google Shape;133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 sz="1300"/>
              <a:t>The challenges I encountered was the unfamiliar with python develop environment, especially the package management for python. The package management are relatively easy in R.</a:t>
            </a:r>
            <a:endParaRPr sz="1300"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 sz="1300"/>
              <a:t>Made myself immerse in the python develop environment with tutorial provided by Brainhack or somewhere else. Trial and error, debugging and cross validation.</a:t>
            </a:r>
            <a:endParaRPr sz="13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References</a:t>
            </a:r>
            <a:endParaRPr/>
          </a:p>
        </p:txBody>
      </p:sp>
      <p:sp>
        <p:nvSpPr>
          <p:cNvPr id="139" name="Google Shape;139;p20"/>
          <p:cNvSpPr txBox="1"/>
          <p:nvPr/>
        </p:nvSpPr>
        <p:spPr>
          <a:xfrm>
            <a:off x="881850" y="1017725"/>
            <a:ext cx="7688700" cy="3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310832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Proxima Nova"/>
              <a:buChar char="●"/>
            </a:pPr>
            <a:r>
              <a:rPr lang="en-GB">
                <a:latin typeface="Proxima Nova"/>
                <a:ea typeface="Proxima Nova"/>
                <a:cs typeface="Proxima Nova"/>
                <a:sym typeface="Proxima Nova"/>
              </a:rPr>
              <a:t>Repositories: </a:t>
            </a:r>
            <a:r>
              <a:rPr lang="en-GB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3"/>
              </a:rPr>
              <a:t>https://github.com/JamesLeeCY/BXF_NDA.git</a:t>
            </a:r>
            <a:r>
              <a:rPr lang="en-GB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0832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Proxima Nova"/>
              <a:buChar char="●"/>
            </a:pPr>
            <a:r>
              <a:rPr lang="en-GB">
                <a:latin typeface="Proxima Nova"/>
                <a:ea typeface="Proxima Nova"/>
                <a:cs typeface="Proxima Nova"/>
                <a:sym typeface="Proxima Nova"/>
              </a:rPr>
              <a:t>References: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0832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Proxima Nova"/>
              <a:buChar char="●"/>
            </a:pPr>
            <a:r>
              <a:rPr lang="en-GB">
                <a:latin typeface="Proxima Nova"/>
                <a:ea typeface="Proxima Nova"/>
                <a:cs typeface="Proxima Nova"/>
                <a:sym typeface="Proxima Nova"/>
              </a:rPr>
              <a:t>Kuperman, V., Stadthagen-Gonzalez, H. &amp; Brysbaert, M. Age-of-acquisition ratings for 30,000 English words. Behav Res 44, 978–990 (2012). </a:t>
            </a:r>
            <a:r>
              <a:rPr lang="en-GB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4"/>
              </a:rPr>
              <a:t>https://doi.org/10.3758/s13428-012-0210-4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0832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Proxima Nova"/>
              <a:buChar char="●"/>
            </a:pPr>
            <a:r>
              <a:rPr lang="en-GB">
                <a:latin typeface="Proxima Nova"/>
                <a:ea typeface="Proxima Nova"/>
                <a:cs typeface="Proxima Nova"/>
                <a:sym typeface="Proxima Nova"/>
              </a:rPr>
              <a:t>Warriner, A.B., Kuperman, V. &amp; Brysbaert, M. Norms of valence, arousal, and dominance for 13,915 English lemmas. Behav Res 45, 1191–1207 (2013). </a:t>
            </a:r>
            <a:r>
              <a:rPr lang="en-GB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5"/>
              </a:rPr>
              <a:t>https://doi.org/10.3758/s13428-012-0314-x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0832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Proxima Nova"/>
              <a:buChar char="●"/>
            </a:pPr>
            <a:r>
              <a:rPr lang="en-GB">
                <a:latin typeface="Proxima Nova"/>
                <a:ea typeface="Proxima Nova"/>
                <a:cs typeface="Proxima Nova"/>
                <a:sym typeface="Proxima Nova"/>
              </a:rPr>
              <a:t>Glerean, E., Salmi, J., Lahnakoski, J. M., Jääskeläinen, I. P., and Sams, M. (2012). Functional Magnetic Resonance Imaging Phase Synchronization as a Measure of Dynamic Functional Connectivity. Brain Connect. 2, 91–101. doi:10.1089/brain.2011.0068.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0832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Proxima Nova"/>
              <a:buChar char="●"/>
            </a:pPr>
            <a:r>
              <a:rPr lang="en-GB">
                <a:latin typeface="Proxima Nova"/>
                <a:ea typeface="Proxima Nova"/>
                <a:cs typeface="Proxima Nova"/>
                <a:sym typeface="Proxima Nova"/>
              </a:rPr>
              <a:t>Nastase, S. A., Gazzola, V., Hasson, U., &amp; Keysers, C. (2019). Measuring shared responses across subjects using intersubject correlation. Social Cognitive and Affective Neuroscience, Volume 14, Issue 6, June 2019, Pages 667–685, </a:t>
            </a:r>
            <a:r>
              <a:rPr lang="en-GB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6"/>
              </a:rPr>
              <a:t>https://doi.org/10.1093/scan/nsz037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0832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Proxima Nova"/>
              <a:buChar char="●"/>
            </a:pPr>
            <a:r>
              <a:rPr lang="en-GB">
                <a:latin typeface="Proxima Nova"/>
                <a:ea typeface="Proxima Nova"/>
                <a:cs typeface="Proxima Nova"/>
                <a:sym typeface="Proxima Nova"/>
              </a:rPr>
              <a:t>Nummenmaa, L., Lahnakoski, J. M., and Glerean, E. (2018). Sharing the social world via intersubject neural synchronisation. Curr. Opin. Psychol. 24. doi:10.1016/j.copsyc.2018.02.021.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0832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Proxima Nova"/>
              <a:buChar char="●"/>
            </a:pPr>
            <a:r>
              <a:rPr lang="en-GB">
                <a:latin typeface="Proxima Nova"/>
                <a:ea typeface="Proxima Nova"/>
                <a:cs typeface="Proxima Nova"/>
                <a:sym typeface="Proxima Nova"/>
              </a:rPr>
              <a:t>Simony, E., Honey, C. J., Chen, J., Lositsky, O., Yeshurun, Y., Wiesel, A., et al. (2016). Dynamic reconfiguration of the default mode network during narrative comprehension. Nat. Commun. 7. doi:10.1038/ncomms12141.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